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331" r:id="rId3"/>
    <p:sldId id="333" r:id="rId4"/>
    <p:sldId id="334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D995EE-4CC7-8299-28D1-ECA7E8DB7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4F205E0-0DCC-ECDD-F583-96A39CFE5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A8BBAB-9CFC-376F-0F6F-33F3F2251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32A4DC-93A8-0723-E093-5A575EC4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49BF55-FC06-90D4-0A12-8AC2A318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5913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8E4D5D-0266-29E1-1D7D-6681DE99D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6173FC3-FE7A-C32E-754C-48B4C32D0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A3D912-847B-940C-C0E0-F371F0C9E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F17A8C-2563-B7DE-76CA-39991DE53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2237813-E48F-F87E-4B42-0CB8C0F19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46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4D8377D-D284-F75C-B5C3-08A944376E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332C24-23F0-2436-5080-660036A6B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E5C00F-F068-A1D9-A88D-1A47C0C35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CBC7DF-E810-26E7-2131-C8F7F35C7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0012FA-2ABA-D0FB-BEA6-C99E24158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877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92DFD-AA8C-7137-8A0F-B2381C47D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182F8A-E171-A0A7-8A0C-8585457C0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BBBD96-CE67-2FE6-6955-BC725C23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3EA16F-B14B-84CB-98AA-AC2685838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1C6032-CF00-1A42-6C8D-BF1C6EF3D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49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E66C12-C3D9-9FEA-48A5-240DA6E16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FFD317-8FF1-353C-5817-19156A6DC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B43ED4-FE91-0AD0-9351-97FB73BFB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C3A7B7-C37A-4445-1387-83C1A3608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899BBC-3F39-DD4B-2559-869CFC871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065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B3980-7952-A44F-3341-4B0C04E60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A51877-D66F-448B-5EF3-A9A3E852B0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D26B83-00CE-886A-B770-388F9F60A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BAB47F-6EA7-E153-9B3E-6BD398FDB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891E6F-F9E1-4DDF-64BC-0CB6E31BC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505994-F0F4-A932-817C-78E4D8D4E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365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9AAAB-B059-5B49-DEF1-DA31AE59E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7344B6-F0C7-70A2-7448-C82917682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31829B-BEF0-B9EC-3178-3E10CC864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C0D9550-F9A0-A9FE-B526-A1D4571296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996B24-A1AF-97D6-E639-C37B51AE0F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9C2DDD0-6E1D-9B89-E6D4-F699D5B88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17E0F46-4474-2375-C8D0-EA5807CCA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E8EE06B-5DF0-858B-0D3F-CB7BA2B13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712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A0C82-C70C-1E9F-D892-0BBA1568C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37737A6-7D53-D362-29AA-A325156C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7A3EFB0-399A-670D-2A9B-9529ED6C9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3E212C-81C2-23DB-2151-2E5889E3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689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A7E2713-618A-2E0C-7622-819606FE3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9443B27-8DB5-2E75-18B8-5387B78DF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B89BBF1-D840-3538-A2F7-0BC2A7B26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35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18ACA6-CEAA-DB2F-6778-46384C265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2C2F6C-610E-1640-58E1-ECFE6AA723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36A145-9982-4E14-BDBE-58742ADC4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2582CC-712F-67AE-6D1B-90A32488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A701110-FF00-613D-B323-AB75DAB4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980221-8D8E-CAF0-49A3-1B012304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054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E83DB9-EDDA-43C3-751D-450E773C3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6CB6F87-E259-9DEB-5C80-141EB168E3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8018B80-4CBF-E139-4557-1CA5A17BC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68FB36-9162-5553-6F40-B5B5A40E7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2A4A1D-88C7-7FCA-EA15-D5867178E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57AA9E-93BC-3015-4568-F8964AF0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384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C9A63AA-F5CF-AC9B-AA73-01A5383D0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32B71A-F396-5A98-2904-226BE100B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5D5034-E2D2-8410-4292-38D622AA8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9164DB-4F52-484D-9C5D-48E94571CB98}" type="datetimeFigureOut">
              <a:rPr lang="es-ES" smtClean="0"/>
              <a:t>24/02/2025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F28DC4-84A7-C7ED-DD84-CA59A3D1AC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D8BDC4-F4C9-E3BD-EA0A-9395142381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5A036-92C1-4DEA-AD21-DE143824FAA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981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968376"/>
            <a:ext cx="684213" cy="588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0" y="714376"/>
            <a:ext cx="66675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 redondeado"/>
          <p:cNvSpPr/>
          <p:nvPr/>
        </p:nvSpPr>
        <p:spPr>
          <a:xfrm>
            <a:off x="2238348" y="1405820"/>
            <a:ext cx="7737234" cy="649188"/>
          </a:xfrm>
          <a:prstGeom prst="roundRect">
            <a:avLst>
              <a:gd name="adj" fmla="val 50000"/>
            </a:avLst>
          </a:prstGeom>
          <a:solidFill>
            <a:srgbClr val="FF76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s-ES_tradnl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Áreas importantes a trabajar con hijos e hijas</a:t>
            </a:r>
            <a:endParaRPr lang="es-ES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1390650"/>
          </a:xfrm>
          <a:prstGeom prst="rect">
            <a:avLst/>
          </a:prstGeom>
        </p:spPr>
      </p:pic>
      <p:sp>
        <p:nvSpPr>
          <p:cNvPr id="4" name="3 Rectángulo redondeado"/>
          <p:cNvSpPr/>
          <p:nvPr/>
        </p:nvSpPr>
        <p:spPr>
          <a:xfrm>
            <a:off x="2351584" y="3169524"/>
            <a:ext cx="2592288" cy="763533"/>
          </a:xfrm>
          <a:prstGeom prst="roundRect">
            <a:avLst/>
          </a:prstGeom>
          <a:pattFill prst="pct40">
            <a:fgClr>
              <a:srgbClr val="FF9933"/>
            </a:fgClr>
            <a:bgClr>
              <a:schemeClr val="bg1"/>
            </a:bgClr>
          </a:pattFill>
          <a:ln>
            <a:noFill/>
          </a:ln>
          <a:effectLst>
            <a:outerShdw blurRad="50800" dist="50800" dir="5400000" algn="ctr" rotWithShape="0">
              <a:srgbClr val="FF9933"/>
            </a:outerShdw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prstClr val="black"/>
                </a:solidFill>
              </a:rPr>
              <a:t>Tolerancia a la frustración</a:t>
            </a:r>
            <a:endParaRPr lang="es-ES" sz="2400" b="1" dirty="0">
              <a:solidFill>
                <a:prstClr val="black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351584" y="4099368"/>
            <a:ext cx="2592288" cy="769793"/>
          </a:xfrm>
          <a:prstGeom prst="roundRect">
            <a:avLst/>
          </a:prstGeom>
          <a:pattFill prst="pct40">
            <a:fgClr>
              <a:srgbClr val="FF9933"/>
            </a:fgClr>
            <a:bgClr>
              <a:schemeClr val="bg1"/>
            </a:bgClr>
          </a:pattFill>
          <a:ln>
            <a:noFill/>
          </a:ln>
          <a:effectLst>
            <a:outerShdw blurRad="50800" dist="50800" dir="5400000" algn="ctr" rotWithShape="0">
              <a:srgbClr val="FF9933"/>
            </a:outerShdw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prstClr val="black"/>
                </a:solidFill>
              </a:rPr>
              <a:t>Control emocional</a:t>
            </a:r>
            <a:endParaRPr lang="es-ES" sz="2400" b="1" dirty="0">
              <a:solidFill>
                <a:prstClr val="black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2383922" y="2227580"/>
            <a:ext cx="2592288" cy="769373"/>
          </a:xfrm>
          <a:prstGeom prst="roundRect">
            <a:avLst/>
          </a:prstGeom>
          <a:pattFill prst="pct40">
            <a:fgClr>
              <a:srgbClr val="FF9933"/>
            </a:fgClr>
            <a:bgClr>
              <a:schemeClr val="bg1"/>
            </a:bgClr>
          </a:pattFill>
          <a:ln>
            <a:noFill/>
          </a:ln>
          <a:effectLst>
            <a:outerShdw blurRad="50800" dist="50800" dir="5400000" algn="ctr" rotWithShape="0">
              <a:srgbClr val="FF9933"/>
            </a:outerShdw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prstClr val="black"/>
                </a:solidFill>
              </a:rPr>
              <a:t>Identidad personal</a:t>
            </a:r>
            <a:endParaRPr lang="es-ES" sz="2400" b="1" dirty="0">
              <a:solidFill>
                <a:prstClr val="black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351584" y="5035472"/>
            <a:ext cx="2592288" cy="697785"/>
          </a:xfrm>
          <a:prstGeom prst="roundRect">
            <a:avLst/>
          </a:prstGeom>
          <a:pattFill prst="pct40">
            <a:fgClr>
              <a:srgbClr val="FF9933"/>
            </a:fgClr>
            <a:bgClr>
              <a:schemeClr val="bg1"/>
            </a:bgClr>
          </a:pattFill>
          <a:ln>
            <a:noFill/>
          </a:ln>
          <a:effectLst>
            <a:outerShdw blurRad="50800" dist="50800" dir="5400000" algn="ctr" rotWithShape="0">
              <a:srgbClr val="FF9933"/>
            </a:outerShdw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prstClr val="black"/>
                </a:solidFill>
              </a:rPr>
              <a:t>Asertividad</a:t>
            </a:r>
            <a:endParaRPr lang="es-ES" sz="2400" b="1" dirty="0">
              <a:solidFill>
                <a:prstClr val="black"/>
              </a:solidFill>
            </a:endParaRPr>
          </a:p>
        </p:txBody>
      </p:sp>
      <p:sp>
        <p:nvSpPr>
          <p:cNvPr id="13" name="3 Rectángulo redondeado"/>
          <p:cNvSpPr/>
          <p:nvPr/>
        </p:nvSpPr>
        <p:spPr>
          <a:xfrm>
            <a:off x="5167386" y="2227580"/>
            <a:ext cx="4673031" cy="769373"/>
          </a:xfrm>
          <a:prstGeom prst="roundRect">
            <a:avLst/>
          </a:prstGeom>
          <a:solidFill>
            <a:srgbClr val="FEE6B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prstClr val="black"/>
                </a:solidFill>
              </a:rPr>
              <a:t>Ser único y maravilloso. Ser diferente (gustos y aficiones) no es malo, hace más ricas las cosas.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7" name="9 Rectángulo redondeado"/>
          <p:cNvSpPr/>
          <p:nvPr/>
        </p:nvSpPr>
        <p:spPr>
          <a:xfrm>
            <a:off x="2351584" y="5887848"/>
            <a:ext cx="2592288" cy="819915"/>
          </a:xfrm>
          <a:prstGeom prst="roundRect">
            <a:avLst/>
          </a:prstGeom>
          <a:pattFill prst="pct40">
            <a:fgClr>
              <a:srgbClr val="FF9933"/>
            </a:fgClr>
            <a:bgClr>
              <a:schemeClr val="bg1"/>
            </a:bgClr>
          </a:pattFill>
          <a:ln>
            <a:noFill/>
          </a:ln>
          <a:effectLst>
            <a:outerShdw blurRad="50800" dist="50800" dir="5400000" algn="ctr" rotWithShape="0">
              <a:srgbClr val="FF9933"/>
            </a:outerShdw>
            <a:softEdge rad="31750"/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prstClr val="black"/>
                </a:solidFill>
              </a:rPr>
              <a:t>Legítima defensa</a:t>
            </a:r>
            <a:endParaRPr lang="es-ES" sz="2400" b="1" dirty="0">
              <a:solidFill>
                <a:prstClr val="black"/>
              </a:solidFill>
            </a:endParaRPr>
          </a:p>
        </p:txBody>
      </p:sp>
      <p:sp>
        <p:nvSpPr>
          <p:cNvPr id="18" name="3 Rectángulo redondeado"/>
          <p:cNvSpPr/>
          <p:nvPr/>
        </p:nvSpPr>
        <p:spPr>
          <a:xfrm>
            <a:off x="5169415" y="3163684"/>
            <a:ext cx="4673031" cy="769373"/>
          </a:xfrm>
          <a:prstGeom prst="roundRect">
            <a:avLst/>
          </a:prstGeom>
          <a:solidFill>
            <a:srgbClr val="FEE6B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prstClr val="black"/>
                </a:solidFill>
              </a:rPr>
              <a:t>Aumentar responsabilidades. Aprender de los errores y animar a seguir. Mostrarles apoyo.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9" name="3 Rectángulo redondeado"/>
          <p:cNvSpPr/>
          <p:nvPr/>
        </p:nvSpPr>
        <p:spPr>
          <a:xfrm>
            <a:off x="5167385" y="4099788"/>
            <a:ext cx="4673031" cy="769373"/>
          </a:xfrm>
          <a:prstGeom prst="roundRect">
            <a:avLst/>
          </a:prstGeom>
          <a:solidFill>
            <a:srgbClr val="FEE6B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prstClr val="black"/>
                </a:solidFill>
              </a:rPr>
              <a:t>Identificar y nombrar sus emociones. Animarle a mostrarlas. Sentirse mal no es bueno, ayudarle a canalizar las sensaciones negativas.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20" name="3 Rectángulo redondeado"/>
          <p:cNvSpPr/>
          <p:nvPr/>
        </p:nvSpPr>
        <p:spPr>
          <a:xfrm>
            <a:off x="5163430" y="5023707"/>
            <a:ext cx="4673031" cy="769373"/>
          </a:xfrm>
          <a:prstGeom prst="roundRect">
            <a:avLst/>
          </a:prstGeom>
          <a:solidFill>
            <a:srgbClr val="FEE6B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prstClr val="black"/>
                </a:solidFill>
              </a:rPr>
              <a:t>Ni ceder siempre, ni imponer siempre su voluntad. Derecho a que se nos tome en cuenta. Defendernos sin pisar al otro.  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21" name="3 Rectángulo redondeado"/>
          <p:cNvSpPr/>
          <p:nvPr/>
        </p:nvSpPr>
        <p:spPr>
          <a:xfrm>
            <a:off x="5163430" y="5959811"/>
            <a:ext cx="4673031" cy="769373"/>
          </a:xfrm>
          <a:prstGeom prst="roundRect">
            <a:avLst/>
          </a:prstGeom>
          <a:solidFill>
            <a:srgbClr val="FEE6BA"/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prstClr val="black"/>
                </a:solidFill>
              </a:rPr>
              <a:t>Derecho a defenderse de manera proporcional. Pedir ayuda no es debilidad ni chivarse. Jamás ser observadores pasivos ante agresiones.</a:t>
            </a:r>
          </a:p>
        </p:txBody>
      </p:sp>
    </p:spTree>
    <p:extLst>
      <p:ext uri="{BB962C8B-B14F-4D97-AF65-F5344CB8AC3E}">
        <p14:creationId xmlns:p14="http://schemas.microsoft.com/office/powerpoint/2010/main" val="176377912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968376"/>
            <a:ext cx="684213" cy="588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0" y="714376"/>
            <a:ext cx="66675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 redondeado"/>
          <p:cNvSpPr/>
          <p:nvPr/>
        </p:nvSpPr>
        <p:spPr>
          <a:xfrm>
            <a:off x="2238348" y="1189425"/>
            <a:ext cx="7674076" cy="1081980"/>
          </a:xfrm>
          <a:prstGeom prst="roundRect">
            <a:avLst>
              <a:gd name="adj" fmla="val 50000"/>
            </a:avLst>
          </a:prstGeom>
          <a:solidFill>
            <a:srgbClr val="FF76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s-ES_tradnl" sz="2200" b="1" dirty="0">
                <a:solidFill>
                  <a:schemeClr val="bg1"/>
                </a:solidFill>
              </a:rPr>
              <a:t>Qué deben hacer los padres para prevenir el Acoso Escolar</a:t>
            </a:r>
            <a:endParaRPr lang="es-ES" sz="2200" b="1" dirty="0">
              <a:solidFill>
                <a:schemeClr val="bg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1390650"/>
          </a:xfrm>
          <a:prstGeom prst="rect">
            <a:avLst/>
          </a:prstGeom>
        </p:spPr>
      </p:pic>
      <p:sp>
        <p:nvSpPr>
          <p:cNvPr id="8" name="2 Redondear rectángulo de esquina diagonal"/>
          <p:cNvSpPr/>
          <p:nvPr/>
        </p:nvSpPr>
        <p:spPr>
          <a:xfrm>
            <a:off x="2297040" y="3832688"/>
            <a:ext cx="2934865" cy="1132299"/>
          </a:xfrm>
          <a:prstGeom prst="round2Diag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dirty="0">
                <a:solidFill>
                  <a:schemeClr val="tx1"/>
                </a:solidFill>
              </a:rPr>
              <a:t>Dedicarle </a:t>
            </a:r>
          </a:p>
          <a:p>
            <a:pPr algn="ctr"/>
            <a:r>
              <a:rPr lang="es-ES_tradnl" sz="2800" dirty="0">
                <a:solidFill>
                  <a:schemeClr val="tx1"/>
                </a:solidFill>
              </a:rPr>
              <a:t>tiempo de calidad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9" name="7 Redondear rectángulo de esquina diagonal"/>
          <p:cNvSpPr/>
          <p:nvPr/>
        </p:nvSpPr>
        <p:spPr>
          <a:xfrm>
            <a:off x="2297038" y="2278606"/>
            <a:ext cx="5743178" cy="1150395"/>
          </a:xfrm>
          <a:prstGeom prst="round2Diag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2800" dirty="0">
                <a:solidFill>
                  <a:schemeClr val="tx1"/>
                </a:solidFill>
              </a:rPr>
              <a:t>     Mantener una comunicación fluida con su hijo/a desde pequeño/a.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10" name="8 Redondear rectángulo de esquina diagonal"/>
          <p:cNvSpPr/>
          <p:nvPr/>
        </p:nvSpPr>
        <p:spPr>
          <a:xfrm>
            <a:off x="2394652" y="5747393"/>
            <a:ext cx="2484756" cy="864096"/>
          </a:xfrm>
          <a:prstGeom prst="round2DiagRect">
            <a:avLst/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dirty="0">
                <a:solidFill>
                  <a:schemeClr val="tx1"/>
                </a:solidFill>
              </a:rPr>
              <a:t>Generar</a:t>
            </a:r>
          </a:p>
          <a:p>
            <a:pPr algn="ctr"/>
            <a:r>
              <a:rPr lang="es-ES_tradnl" sz="2800" dirty="0">
                <a:solidFill>
                  <a:schemeClr val="tx1"/>
                </a:solidFill>
              </a:rPr>
              <a:t>confianza</a:t>
            </a:r>
            <a:endParaRPr lang="es-ES" sz="2800" dirty="0">
              <a:solidFill>
                <a:schemeClr val="tx1"/>
              </a:solidFill>
            </a:endParaRPr>
          </a:p>
        </p:txBody>
      </p:sp>
      <p:sp>
        <p:nvSpPr>
          <p:cNvPr id="12" name="10 Redondear rectángulo de esquina diagonal"/>
          <p:cNvSpPr/>
          <p:nvPr/>
        </p:nvSpPr>
        <p:spPr>
          <a:xfrm>
            <a:off x="5425750" y="3913187"/>
            <a:ext cx="1894387" cy="864096"/>
          </a:xfrm>
          <a:prstGeom prst="round2Diag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Reforzar su autoestima</a:t>
            </a:r>
          </a:p>
          <a:p>
            <a:pPr algn="ctr"/>
            <a:r>
              <a:rPr lang="es-ES_tradnl" dirty="0">
                <a:solidFill>
                  <a:schemeClr val="tx1"/>
                </a:solidFill>
              </a:rPr>
              <a:t>(cualidades, HH)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11 Redondear rectángulo de esquina diagonal"/>
          <p:cNvSpPr/>
          <p:nvPr/>
        </p:nvSpPr>
        <p:spPr>
          <a:xfrm>
            <a:off x="7561712" y="3786187"/>
            <a:ext cx="2385392" cy="1095710"/>
          </a:xfrm>
          <a:prstGeom prst="round2Diag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Enseñarle a tener relaciones interpersonales adecuadas. 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5" name="13 Redondear rectángulo de esquina diagonal"/>
          <p:cNvSpPr/>
          <p:nvPr/>
        </p:nvSpPr>
        <p:spPr>
          <a:xfrm>
            <a:off x="5297337" y="5773052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Pedir ayuda no es de cobardes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4 Redondear rectángulo de esquina diagonal"/>
          <p:cNvSpPr/>
          <p:nvPr/>
        </p:nvSpPr>
        <p:spPr>
          <a:xfrm>
            <a:off x="7791181" y="5660174"/>
            <a:ext cx="2016224" cy="1095710"/>
          </a:xfrm>
          <a:prstGeom prst="round2DiagRect">
            <a:avLst/>
          </a:prstGeom>
          <a:gradFill flip="none" rotWithShape="1">
            <a:gsLst>
              <a:gs pos="0">
                <a:srgbClr val="FF9966">
                  <a:tint val="66000"/>
                  <a:satMod val="160000"/>
                </a:srgbClr>
              </a:gs>
              <a:gs pos="50000">
                <a:srgbClr val="FF9966">
                  <a:tint val="44500"/>
                  <a:satMod val="160000"/>
                </a:srgbClr>
              </a:gs>
              <a:gs pos="100000">
                <a:srgbClr val="FF9966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Ante cualquier problema le ayudaréis.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2341966" y="2276872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2467937" y="3690802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</a:p>
        </p:txBody>
      </p:sp>
      <p:sp>
        <p:nvSpPr>
          <p:cNvPr id="18" name="Rectángulo 17"/>
          <p:cNvSpPr/>
          <p:nvPr/>
        </p:nvSpPr>
        <p:spPr>
          <a:xfrm>
            <a:off x="2419217" y="5660174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06457431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968376"/>
            <a:ext cx="684213" cy="588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0" y="714376"/>
            <a:ext cx="66675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 redondeado"/>
          <p:cNvSpPr/>
          <p:nvPr/>
        </p:nvSpPr>
        <p:spPr>
          <a:xfrm>
            <a:off x="2238348" y="1189425"/>
            <a:ext cx="7674076" cy="1081980"/>
          </a:xfrm>
          <a:prstGeom prst="roundRect">
            <a:avLst>
              <a:gd name="adj" fmla="val 50000"/>
            </a:avLst>
          </a:prstGeom>
          <a:solidFill>
            <a:srgbClr val="FF76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s-ES_tradnl" sz="2200" b="1" dirty="0">
                <a:solidFill>
                  <a:schemeClr val="bg1"/>
                </a:solidFill>
              </a:rPr>
              <a:t>Qué deben hacer los padres si se ha producido Acoso Escolar</a:t>
            </a:r>
            <a:endParaRPr lang="es-ES" sz="2200" b="1" dirty="0">
              <a:solidFill>
                <a:schemeClr val="bg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1390650"/>
          </a:xfrm>
          <a:prstGeom prst="rect">
            <a:avLst/>
          </a:prstGeom>
        </p:spPr>
      </p:pic>
      <p:sp>
        <p:nvSpPr>
          <p:cNvPr id="14" name="2 Redondear rectángulo de esquina diagonal"/>
          <p:cNvSpPr/>
          <p:nvPr/>
        </p:nvSpPr>
        <p:spPr>
          <a:xfrm>
            <a:off x="7730301" y="3416112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Que NO ES CULPABLE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7" name="7 Redondear rectángulo de esquina diagonal"/>
          <p:cNvSpPr/>
          <p:nvPr/>
        </p:nvSpPr>
        <p:spPr>
          <a:xfrm>
            <a:off x="2999656" y="2215599"/>
            <a:ext cx="2177703" cy="864096"/>
          </a:xfrm>
          <a:prstGeom prst="round2Diag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DISTINGUIR ACOSO DE CONFLICTO PUNTUAL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8 Redondear rectángulo de esquina diagonal"/>
          <p:cNvSpPr/>
          <p:nvPr/>
        </p:nvSpPr>
        <p:spPr>
          <a:xfrm>
            <a:off x="7743080" y="2466120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Que NO ESTÁ SOLO/A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9 Redondear rectángulo de esquina diagonal"/>
          <p:cNvSpPr/>
          <p:nvPr/>
        </p:nvSpPr>
        <p:spPr>
          <a:xfrm rot="21149556">
            <a:off x="2871084" y="3792469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ESCUCHAR con mucha ATENCIÓN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0 Redondear rectángulo de esquina diagonal"/>
          <p:cNvSpPr/>
          <p:nvPr/>
        </p:nvSpPr>
        <p:spPr>
          <a:xfrm>
            <a:off x="7743080" y="4363590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Que NO MERECE SUFRIR ACOSO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1" name="11 Redondear rectángulo de esquina diagonal"/>
          <p:cNvSpPr/>
          <p:nvPr/>
        </p:nvSpPr>
        <p:spPr>
          <a:xfrm>
            <a:off x="2967589" y="5660438"/>
            <a:ext cx="2129308" cy="864096"/>
          </a:xfrm>
          <a:prstGeom prst="round2Diag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ACUDIR AL CENTRO EDUCATIVO para informar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2" name="12 Redondear rectángulo de esquina diagonal"/>
          <p:cNvSpPr/>
          <p:nvPr/>
        </p:nvSpPr>
        <p:spPr>
          <a:xfrm>
            <a:off x="6487960" y="5660438"/>
            <a:ext cx="2263233" cy="864096"/>
          </a:xfrm>
          <a:prstGeom prst="round2DiagRect">
            <a:avLst/>
          </a:prstGeom>
          <a:gradFill flip="none" rotWithShape="1">
            <a:gsLst>
              <a:gs pos="0">
                <a:srgbClr val="FF66CC">
                  <a:tint val="66000"/>
                  <a:satMod val="160000"/>
                </a:srgbClr>
              </a:gs>
              <a:gs pos="50000">
                <a:srgbClr val="FF66CC">
                  <a:tint val="44500"/>
                  <a:satMod val="160000"/>
                </a:srgbClr>
              </a:gs>
              <a:gs pos="100000">
                <a:srgbClr val="FF66CC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COLABORAR con el Centro Educativo en las medidas.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6" name="13 Redondear rectángulo de esquina diagonal"/>
          <p:cNvSpPr/>
          <p:nvPr/>
        </p:nvSpPr>
        <p:spPr>
          <a:xfrm>
            <a:off x="5618960" y="3499978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chemeClr val="accent6">
                  <a:lumMod val="50000"/>
                  <a:tint val="66000"/>
                  <a:satMod val="160000"/>
                </a:schemeClr>
              </a:gs>
              <a:gs pos="50000">
                <a:schemeClr val="accent6">
                  <a:lumMod val="50000"/>
                  <a:tint val="44500"/>
                  <a:satMod val="160000"/>
                </a:schemeClr>
              </a:gs>
              <a:gs pos="100000">
                <a:schemeClr val="accent6">
                  <a:lumMod val="50000"/>
                  <a:tint val="23500"/>
                  <a:satMod val="16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CONVERSAR hasta que sienta…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409901" y="2130856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</a:p>
        </p:txBody>
      </p:sp>
      <p:sp>
        <p:nvSpPr>
          <p:cNvPr id="27" name="Rectángulo 26"/>
          <p:cNvSpPr/>
          <p:nvPr/>
        </p:nvSpPr>
        <p:spPr>
          <a:xfrm rot="21196314">
            <a:off x="2377931" y="3953138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5137362" y="3425277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2437742" y="5630821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4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5912649" y="5588661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0901294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968376"/>
            <a:ext cx="684213" cy="588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50" y="714376"/>
            <a:ext cx="666750" cy="614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Rectángulo redondeado"/>
          <p:cNvSpPr/>
          <p:nvPr/>
        </p:nvSpPr>
        <p:spPr>
          <a:xfrm>
            <a:off x="2238348" y="1427461"/>
            <a:ext cx="7674076" cy="605909"/>
          </a:xfrm>
          <a:prstGeom prst="roundRect">
            <a:avLst>
              <a:gd name="adj" fmla="val 50000"/>
            </a:avLst>
          </a:prstGeom>
          <a:solidFill>
            <a:srgbClr val="FF76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s-ES_tradnl" sz="2200" b="1" dirty="0">
                <a:solidFill>
                  <a:schemeClr val="bg1"/>
                </a:solidFill>
              </a:rPr>
              <a:t>Qué  NO deben hacer los padres si existe Acoso Escolar</a:t>
            </a:r>
            <a:endParaRPr lang="es-ES" sz="2200" b="1" dirty="0">
              <a:solidFill>
                <a:schemeClr val="bg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1390650"/>
          </a:xfrm>
          <a:prstGeom prst="rect">
            <a:avLst/>
          </a:prstGeom>
        </p:spPr>
      </p:pic>
      <p:sp>
        <p:nvSpPr>
          <p:cNvPr id="14" name="2 Redondear rectángulo de esquina diagonal"/>
          <p:cNvSpPr/>
          <p:nvPr/>
        </p:nvSpPr>
        <p:spPr>
          <a:xfrm>
            <a:off x="7566459" y="3903841"/>
            <a:ext cx="2096090" cy="864096"/>
          </a:xfrm>
          <a:prstGeom prst="round2Diag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Amenazando a otros/as niños/as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7" name="7 Redondear rectángulo de esquina diagonal"/>
          <p:cNvSpPr/>
          <p:nvPr/>
        </p:nvSpPr>
        <p:spPr>
          <a:xfrm>
            <a:off x="2999655" y="2215599"/>
            <a:ext cx="2424694" cy="864096"/>
          </a:xfrm>
          <a:prstGeom prst="round2Diag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QUITARLE de entrada IMPORTANCIA a la situación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8" name="8 Redondear rectángulo de esquina diagonal"/>
          <p:cNvSpPr/>
          <p:nvPr/>
        </p:nvSpPr>
        <p:spPr>
          <a:xfrm>
            <a:off x="6583422" y="2576949"/>
            <a:ext cx="2315664" cy="864096"/>
          </a:xfrm>
          <a:prstGeom prst="round2DiagRect">
            <a:avLst/>
          </a:prstGeom>
          <a:gradFill flip="none" rotWithShape="1">
            <a:gsLst>
              <a:gs pos="0">
                <a:srgbClr val="FF9933">
                  <a:tint val="66000"/>
                  <a:satMod val="160000"/>
                </a:srgbClr>
              </a:gs>
              <a:gs pos="50000">
                <a:srgbClr val="FF9933">
                  <a:tint val="44500"/>
                  <a:satMod val="160000"/>
                </a:srgbClr>
              </a:gs>
              <a:gs pos="100000">
                <a:srgbClr val="FF9933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CULPABILIZAR a su hijo/a si es acosado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9 Redondear rectángulo de esquina diagonal"/>
          <p:cNvSpPr/>
          <p:nvPr/>
        </p:nvSpPr>
        <p:spPr>
          <a:xfrm rot="21149556">
            <a:off x="2777302" y="3682641"/>
            <a:ext cx="2539568" cy="864096"/>
          </a:xfrm>
          <a:prstGeom prst="round2Diag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JUSTIFICAR si </a:t>
            </a:r>
          </a:p>
          <a:p>
            <a:pPr algn="ctr"/>
            <a:r>
              <a:rPr lang="es-ES_tradnl" dirty="0">
                <a:solidFill>
                  <a:schemeClr val="tx1"/>
                </a:solidFill>
              </a:rPr>
              <a:t>su hijo/a es quien acosa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0 Redondear rectángulo de esquina diagonal"/>
          <p:cNvSpPr/>
          <p:nvPr/>
        </p:nvSpPr>
        <p:spPr>
          <a:xfrm>
            <a:off x="7569652" y="4838584"/>
            <a:ext cx="2159760" cy="966680"/>
          </a:xfrm>
          <a:prstGeom prst="round2Diag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Creando conflictos con la familia del acosador/a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1" name="11 Redondear rectángulo de esquina diagonal"/>
          <p:cNvSpPr/>
          <p:nvPr/>
        </p:nvSpPr>
        <p:spPr>
          <a:xfrm>
            <a:off x="5424349" y="4376919"/>
            <a:ext cx="2016224" cy="864096"/>
          </a:xfrm>
          <a:prstGeom prst="round2DiagRect">
            <a:avLst/>
          </a:prstGeom>
          <a:gradFill flip="none" rotWithShape="1">
            <a:gsLst>
              <a:gs pos="0">
                <a:srgbClr val="7030A0">
                  <a:tint val="66000"/>
                  <a:satMod val="160000"/>
                </a:srgbClr>
              </a:gs>
              <a:gs pos="50000">
                <a:srgbClr val="7030A0">
                  <a:tint val="44500"/>
                  <a:satMod val="160000"/>
                </a:srgbClr>
              </a:gs>
              <a:gs pos="100000">
                <a:srgbClr val="7030A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ACTUAR por cuenta propia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2" name="12 Redondear rectángulo de esquina diagonal"/>
          <p:cNvSpPr/>
          <p:nvPr/>
        </p:nvSpPr>
        <p:spPr>
          <a:xfrm>
            <a:off x="3805660" y="5805264"/>
            <a:ext cx="2866404" cy="864096"/>
          </a:xfrm>
          <a:prstGeom prst="round2DiagRect">
            <a:avLst/>
          </a:prstGeom>
          <a:gradFill flip="none" rotWithShape="1">
            <a:gsLst>
              <a:gs pos="0">
                <a:srgbClr val="FF66CC">
                  <a:tint val="66000"/>
                  <a:satMod val="160000"/>
                </a:srgbClr>
              </a:gs>
              <a:gs pos="50000">
                <a:srgbClr val="FF66CC">
                  <a:tint val="44500"/>
                  <a:satMod val="160000"/>
                </a:srgbClr>
              </a:gs>
              <a:gs pos="100000">
                <a:srgbClr val="FF66CC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>
                <a:solidFill>
                  <a:schemeClr val="tx1"/>
                </a:solidFill>
              </a:rPr>
              <a:t>ANIMAR a su hijo/a </a:t>
            </a:r>
            <a:r>
              <a:rPr lang="es-ES_tradnl" dirty="0" err="1">
                <a:solidFill>
                  <a:schemeClr val="tx1"/>
                </a:solidFill>
              </a:rPr>
              <a:t>a</a:t>
            </a:r>
            <a:r>
              <a:rPr lang="es-ES_tradnl" dirty="0">
                <a:solidFill>
                  <a:schemeClr val="tx1"/>
                </a:solidFill>
              </a:rPr>
              <a:t> responder con AGRESIVIDAD ante el acoso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409901" y="2130856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</a:t>
            </a:r>
          </a:p>
        </p:txBody>
      </p:sp>
      <p:sp>
        <p:nvSpPr>
          <p:cNvPr id="27" name="Rectángulo 26"/>
          <p:cNvSpPr/>
          <p:nvPr/>
        </p:nvSpPr>
        <p:spPr>
          <a:xfrm rot="21196314">
            <a:off x="2286392" y="3877498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5959182" y="2547332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</a:t>
            </a:r>
          </a:p>
        </p:txBody>
      </p:sp>
      <p:sp>
        <p:nvSpPr>
          <p:cNvPr id="29" name="Rectángulo 28"/>
          <p:cNvSpPr/>
          <p:nvPr/>
        </p:nvSpPr>
        <p:spPr>
          <a:xfrm>
            <a:off x="4894502" y="4347302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4</a:t>
            </a:r>
          </a:p>
        </p:txBody>
      </p:sp>
      <p:sp>
        <p:nvSpPr>
          <p:cNvPr id="23" name="Rectángulo 22"/>
          <p:cNvSpPr/>
          <p:nvPr/>
        </p:nvSpPr>
        <p:spPr>
          <a:xfrm>
            <a:off x="3230350" y="5733487"/>
            <a:ext cx="55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4314680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321</Words>
  <Application>Microsoft Office PowerPoint</Application>
  <PresentationFormat>Panorámica</PresentationFormat>
  <Paragraphs>53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Enrique Perez-Carrillo de la Cueva</dc:creator>
  <cp:lastModifiedBy>Enrique Perez-Carrillo de la Cueva</cp:lastModifiedBy>
  <cp:revision>1</cp:revision>
  <dcterms:created xsi:type="dcterms:W3CDTF">2025-02-24T13:37:21Z</dcterms:created>
  <dcterms:modified xsi:type="dcterms:W3CDTF">2025-02-24T13:39:07Z</dcterms:modified>
</cp:coreProperties>
</file>